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71" r:id="rId9"/>
    <p:sldId id="266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49DFC"/>
    <a:srgbClr val="010A3B"/>
    <a:srgbClr val="72DAF8"/>
    <a:srgbClr val="6BD7F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5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C75BF-F259-49D0-BABF-405F4DF343B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A5AB3-4C23-4943-A7CD-A8570C46104E}">
      <dgm:prSet custT="1"/>
      <dgm:spPr/>
      <dgm:t>
        <a:bodyPr/>
        <a:lstStyle/>
        <a:p>
          <a:pPr rtl="0"/>
          <a:r>
            <a:rPr lang="ru-RU" sz="2400" b="1" i="0" baseline="0" dirty="0" smtClean="0">
              <a:latin typeface="Century Gothic" pitchFamily="34" charset="0"/>
            </a:rPr>
            <a:t>-1 этап </a:t>
          </a:r>
          <a:r>
            <a:rPr lang="ru-RU" sz="2400" b="1" i="0" baseline="0" dirty="0" smtClean="0">
              <a:latin typeface="Century Gothic" pitchFamily="34" charset="0"/>
            </a:rPr>
            <a:t>- анализ деятельности, определение задач, планирование изучения качества образовательной деятельности, создание рабочей группы, определение уровней, подбор видов контроля, методик изучения деятельности </a:t>
          </a:r>
          <a:endParaRPr lang="ru-RU" sz="2400" b="1" i="0" baseline="0" dirty="0">
            <a:latin typeface="Century Gothic" pitchFamily="34" charset="0"/>
          </a:endParaRPr>
        </a:p>
      </dgm:t>
    </dgm:pt>
    <dgm:pt modelId="{5EE93424-80EE-4F4B-B457-A0C2A350209D}" type="parTrans" cxnId="{12C32056-C1E5-4DC2-9A3C-14553A3340D9}">
      <dgm:prSet/>
      <dgm:spPr/>
      <dgm:t>
        <a:bodyPr/>
        <a:lstStyle/>
        <a:p>
          <a:endParaRPr lang="ru-RU"/>
        </a:p>
      </dgm:t>
    </dgm:pt>
    <dgm:pt modelId="{A9E5EAB2-F95C-483E-A571-BD6654BF6504}" type="sibTrans" cxnId="{12C32056-C1E5-4DC2-9A3C-14553A3340D9}">
      <dgm:prSet/>
      <dgm:spPr/>
      <dgm:t>
        <a:bodyPr/>
        <a:lstStyle/>
        <a:p>
          <a:endParaRPr lang="ru-RU"/>
        </a:p>
      </dgm:t>
    </dgm:pt>
    <dgm:pt modelId="{3184475A-DAE5-4941-A69C-7E9E5F9DA9B7}" type="pres">
      <dgm:prSet presAssocID="{D42C75BF-F259-49D0-BABF-405F4DF343B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0D79F69-DD01-4479-963F-2A5CF9B932F9}" type="pres">
      <dgm:prSet presAssocID="{B91A5AB3-4C23-4943-A7CD-A8570C46104E}" presName="horFlow" presStyleCnt="0"/>
      <dgm:spPr/>
    </dgm:pt>
    <dgm:pt modelId="{B3DBF896-EA41-40F1-BC29-A1CC9D8D2838}" type="pres">
      <dgm:prSet presAssocID="{B91A5AB3-4C23-4943-A7CD-A8570C46104E}" presName="bigChev" presStyleLbl="node1" presStyleIdx="0" presStyleCnt="1" custScaleX="206628" custScaleY="131825" custLinFactNeighborX="31752" custLinFactNeighborY="30485"/>
      <dgm:spPr/>
      <dgm:t>
        <a:bodyPr/>
        <a:lstStyle/>
        <a:p>
          <a:endParaRPr lang="ru-RU"/>
        </a:p>
      </dgm:t>
    </dgm:pt>
  </dgm:ptLst>
  <dgm:cxnLst>
    <dgm:cxn modelId="{4851E7A5-E271-4A2D-9A7F-C33495F0427E}" type="presOf" srcId="{D42C75BF-F259-49D0-BABF-405F4DF343B0}" destId="{3184475A-DAE5-4941-A69C-7E9E5F9DA9B7}" srcOrd="0" destOrd="0" presId="urn:microsoft.com/office/officeart/2005/8/layout/lProcess3"/>
    <dgm:cxn modelId="{AE6579A4-BE7C-4DF8-9DF8-87A6A417B962}" type="presOf" srcId="{B91A5AB3-4C23-4943-A7CD-A8570C46104E}" destId="{B3DBF896-EA41-40F1-BC29-A1CC9D8D2838}" srcOrd="0" destOrd="0" presId="urn:microsoft.com/office/officeart/2005/8/layout/lProcess3"/>
    <dgm:cxn modelId="{12C32056-C1E5-4DC2-9A3C-14553A3340D9}" srcId="{D42C75BF-F259-49D0-BABF-405F4DF343B0}" destId="{B91A5AB3-4C23-4943-A7CD-A8570C46104E}" srcOrd="0" destOrd="0" parTransId="{5EE93424-80EE-4F4B-B457-A0C2A350209D}" sibTransId="{A9E5EAB2-F95C-483E-A571-BD6654BF6504}"/>
    <dgm:cxn modelId="{7BA399F7-B5C1-43D1-829F-280DD8386F05}" type="presParOf" srcId="{3184475A-DAE5-4941-A69C-7E9E5F9DA9B7}" destId="{30D79F69-DD01-4479-963F-2A5CF9B932F9}" srcOrd="0" destOrd="0" presId="urn:microsoft.com/office/officeart/2005/8/layout/lProcess3"/>
    <dgm:cxn modelId="{2C2DADBF-D9FF-4E3A-9E90-3E4DE099FA98}" type="presParOf" srcId="{30D79F69-DD01-4479-963F-2A5CF9B932F9}" destId="{B3DBF896-EA41-40F1-BC29-A1CC9D8D283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8D5187-F3C4-488B-A845-E34B8F2F17D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B41DFB-46FE-4947-A5CD-DD4A851A9B62}">
      <dgm:prSet custT="1"/>
      <dgm:spPr/>
      <dgm:t>
        <a:bodyPr/>
        <a:lstStyle/>
        <a:p>
          <a:pPr rtl="0"/>
          <a:r>
            <a:rPr lang="ru-RU" sz="2400" b="1" dirty="0" smtClean="0">
              <a:latin typeface="Century Gothic" pitchFamily="34" charset="0"/>
            </a:rPr>
            <a:t>- </a:t>
          </a:r>
          <a:r>
            <a:rPr lang="ru-RU" sz="2400" b="1" dirty="0" smtClean="0">
              <a:latin typeface="Century Gothic" pitchFamily="34" charset="0"/>
            </a:rPr>
            <a:t>2 этап </a:t>
          </a:r>
          <a:r>
            <a:rPr lang="ru-RU" sz="2400" b="1" dirty="0" smtClean="0">
              <a:latin typeface="Century Gothic" pitchFamily="34" charset="0"/>
            </a:rPr>
            <a:t>– издание распорядительного акта об изучении направлений деятельности, проведение контрольных мероприятий, практического сбора информации</a:t>
          </a:r>
          <a:endParaRPr lang="ru-RU" sz="2400" dirty="0">
            <a:latin typeface="Century Gothic" pitchFamily="34" charset="0"/>
          </a:endParaRPr>
        </a:p>
      </dgm:t>
    </dgm:pt>
    <dgm:pt modelId="{E04AD059-9AB9-44EE-B732-BF1539AF4970}" type="parTrans" cxnId="{16191F5E-3523-4FB7-9A96-69DEA91E3D16}">
      <dgm:prSet/>
      <dgm:spPr/>
      <dgm:t>
        <a:bodyPr/>
        <a:lstStyle/>
        <a:p>
          <a:endParaRPr lang="ru-RU"/>
        </a:p>
      </dgm:t>
    </dgm:pt>
    <dgm:pt modelId="{EDD11967-30B9-4DEA-A2A8-395FEDEB05E6}" type="sibTrans" cxnId="{16191F5E-3523-4FB7-9A96-69DEA91E3D16}">
      <dgm:prSet/>
      <dgm:spPr/>
      <dgm:t>
        <a:bodyPr/>
        <a:lstStyle/>
        <a:p>
          <a:endParaRPr lang="ru-RU"/>
        </a:p>
      </dgm:t>
    </dgm:pt>
    <dgm:pt modelId="{AAFE7C66-B92B-42B2-874F-7EE0C97EFB60}" type="pres">
      <dgm:prSet presAssocID="{F18D5187-F3C4-488B-A845-E34B8F2F17D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0F1931-EC73-4250-AB5D-0F4A7BAC0BE9}" type="pres">
      <dgm:prSet presAssocID="{53B41DFB-46FE-4947-A5CD-DD4A851A9B62}" presName="horFlow" presStyleCnt="0"/>
      <dgm:spPr/>
    </dgm:pt>
    <dgm:pt modelId="{9C163001-B395-430C-997F-0B4FAF1C6A32}" type="pres">
      <dgm:prSet presAssocID="{53B41DFB-46FE-4947-A5CD-DD4A851A9B62}" presName="bigChev" presStyleLbl="node1" presStyleIdx="0" presStyleCnt="1" custScaleX="223825" custScaleY="164089" custLinFactNeighborX="-329"/>
      <dgm:spPr/>
      <dgm:t>
        <a:bodyPr/>
        <a:lstStyle/>
        <a:p>
          <a:endParaRPr lang="ru-RU"/>
        </a:p>
      </dgm:t>
    </dgm:pt>
  </dgm:ptLst>
  <dgm:cxnLst>
    <dgm:cxn modelId="{16191F5E-3523-4FB7-9A96-69DEA91E3D16}" srcId="{F18D5187-F3C4-488B-A845-E34B8F2F17D1}" destId="{53B41DFB-46FE-4947-A5CD-DD4A851A9B62}" srcOrd="0" destOrd="0" parTransId="{E04AD059-9AB9-44EE-B732-BF1539AF4970}" sibTransId="{EDD11967-30B9-4DEA-A2A8-395FEDEB05E6}"/>
    <dgm:cxn modelId="{E535D299-DEEA-4675-B3AD-656CF2838F89}" type="presOf" srcId="{53B41DFB-46FE-4947-A5CD-DD4A851A9B62}" destId="{9C163001-B395-430C-997F-0B4FAF1C6A32}" srcOrd="0" destOrd="0" presId="urn:microsoft.com/office/officeart/2005/8/layout/lProcess3"/>
    <dgm:cxn modelId="{D396BA58-5155-422F-90A6-91C2AE32CDB0}" type="presOf" srcId="{F18D5187-F3C4-488B-A845-E34B8F2F17D1}" destId="{AAFE7C66-B92B-42B2-874F-7EE0C97EFB60}" srcOrd="0" destOrd="0" presId="urn:microsoft.com/office/officeart/2005/8/layout/lProcess3"/>
    <dgm:cxn modelId="{8DA9DFB3-27E4-4CD3-8009-82AA96794D60}" type="presParOf" srcId="{AAFE7C66-B92B-42B2-874F-7EE0C97EFB60}" destId="{D00F1931-EC73-4250-AB5D-0F4A7BAC0BE9}" srcOrd="0" destOrd="0" presId="urn:microsoft.com/office/officeart/2005/8/layout/lProcess3"/>
    <dgm:cxn modelId="{A83EB4EC-5869-4C68-82B1-FBC1A925EB81}" type="presParOf" srcId="{D00F1931-EC73-4250-AB5D-0F4A7BAC0BE9}" destId="{9C163001-B395-430C-997F-0B4FAF1C6A3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543B6-145C-440C-BDAF-5F58AB8D08C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10EF95-9821-4420-B96B-D0FDF4B81105}">
      <dgm:prSet custT="1"/>
      <dgm:spPr/>
      <dgm:t>
        <a:bodyPr/>
        <a:lstStyle/>
        <a:p>
          <a:pPr rtl="0"/>
          <a:r>
            <a:rPr lang="ru-RU" sz="2400" b="1" i="0" baseline="0" dirty="0" smtClean="0">
              <a:latin typeface="Century Gothic" pitchFamily="34" charset="0"/>
            </a:rPr>
            <a:t>- </a:t>
          </a:r>
          <a:r>
            <a:rPr lang="ru-RU" sz="2400" b="1" i="0" baseline="0" dirty="0" smtClean="0">
              <a:latin typeface="Century Gothic" pitchFamily="34" charset="0"/>
            </a:rPr>
            <a:t>3 этап </a:t>
          </a:r>
          <a:r>
            <a:rPr lang="ru-RU" sz="2400" b="1" i="0" baseline="0" dirty="0" smtClean="0">
              <a:latin typeface="Century Gothic" pitchFamily="34" charset="0"/>
            </a:rPr>
            <a:t>- анализ полученной информации, систематизация данных,  выводы, составление </a:t>
          </a:r>
          <a:r>
            <a:rPr lang="ru-RU" sz="2400" b="1" i="0" baseline="0" dirty="0" smtClean="0">
              <a:latin typeface="Century Gothic" pitchFamily="34" charset="0"/>
            </a:rPr>
            <a:t>аналитической </a:t>
          </a:r>
          <a:r>
            <a:rPr lang="ru-RU" sz="2400" b="1" i="0" baseline="0" dirty="0" smtClean="0">
              <a:latin typeface="Century Gothic" pitchFamily="34" charset="0"/>
            </a:rPr>
            <a:t>справки</a:t>
          </a:r>
          <a:endParaRPr lang="ru-RU" sz="2400" b="1" i="0" baseline="0" dirty="0">
            <a:latin typeface="Century Gothic" pitchFamily="34" charset="0"/>
          </a:endParaRPr>
        </a:p>
      </dgm:t>
    </dgm:pt>
    <dgm:pt modelId="{1F8C0BFA-C364-49AE-A58F-FAAB336532D0}" type="parTrans" cxnId="{0BE6CA9D-7592-483D-96DA-5D7B43ACAAB2}">
      <dgm:prSet/>
      <dgm:spPr/>
      <dgm:t>
        <a:bodyPr/>
        <a:lstStyle/>
        <a:p>
          <a:endParaRPr lang="ru-RU"/>
        </a:p>
      </dgm:t>
    </dgm:pt>
    <dgm:pt modelId="{B00423F9-EC27-4588-9352-397CE3D1F9D2}" type="sibTrans" cxnId="{0BE6CA9D-7592-483D-96DA-5D7B43ACAAB2}">
      <dgm:prSet/>
      <dgm:spPr/>
      <dgm:t>
        <a:bodyPr/>
        <a:lstStyle/>
        <a:p>
          <a:endParaRPr lang="ru-RU"/>
        </a:p>
      </dgm:t>
    </dgm:pt>
    <dgm:pt modelId="{3CD3B322-124D-4600-932D-D6C0F1681148}" type="pres">
      <dgm:prSet presAssocID="{C1C543B6-145C-440C-BDAF-5F58AB8D08C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634804-B9B2-4CFA-8C5A-03AA63401982}" type="pres">
      <dgm:prSet presAssocID="{3B10EF95-9821-4420-B96B-D0FDF4B81105}" presName="horFlow" presStyleCnt="0"/>
      <dgm:spPr/>
    </dgm:pt>
    <dgm:pt modelId="{CC80C20F-264A-4D36-B4CE-B3DAB8E0C516}" type="pres">
      <dgm:prSet presAssocID="{3B10EF95-9821-4420-B96B-D0FDF4B81105}" presName="bigChev" presStyleLbl="node1" presStyleIdx="0" presStyleCnt="1" custScaleX="208249" custScaleY="164362" custLinFactNeighborX="1861" custLinFactNeighborY="-11634"/>
      <dgm:spPr/>
      <dgm:t>
        <a:bodyPr/>
        <a:lstStyle/>
        <a:p>
          <a:endParaRPr lang="ru-RU"/>
        </a:p>
      </dgm:t>
    </dgm:pt>
  </dgm:ptLst>
  <dgm:cxnLst>
    <dgm:cxn modelId="{290C96F5-5982-4323-AEA8-323FF2FD67B9}" type="presOf" srcId="{C1C543B6-145C-440C-BDAF-5F58AB8D08C3}" destId="{3CD3B322-124D-4600-932D-D6C0F1681148}" srcOrd="0" destOrd="0" presId="urn:microsoft.com/office/officeart/2005/8/layout/lProcess3"/>
    <dgm:cxn modelId="{0BE6CA9D-7592-483D-96DA-5D7B43ACAAB2}" srcId="{C1C543B6-145C-440C-BDAF-5F58AB8D08C3}" destId="{3B10EF95-9821-4420-B96B-D0FDF4B81105}" srcOrd="0" destOrd="0" parTransId="{1F8C0BFA-C364-49AE-A58F-FAAB336532D0}" sibTransId="{B00423F9-EC27-4588-9352-397CE3D1F9D2}"/>
    <dgm:cxn modelId="{F0211DA1-C76C-4BAD-ADEC-9A91D69BA723}" type="presOf" srcId="{3B10EF95-9821-4420-B96B-D0FDF4B81105}" destId="{CC80C20F-264A-4D36-B4CE-B3DAB8E0C516}" srcOrd="0" destOrd="0" presId="urn:microsoft.com/office/officeart/2005/8/layout/lProcess3"/>
    <dgm:cxn modelId="{11A42CF7-42AB-49B5-BCC2-59F637BBA516}" type="presParOf" srcId="{3CD3B322-124D-4600-932D-D6C0F1681148}" destId="{92634804-B9B2-4CFA-8C5A-03AA63401982}" srcOrd="0" destOrd="0" presId="urn:microsoft.com/office/officeart/2005/8/layout/lProcess3"/>
    <dgm:cxn modelId="{797CDAA1-53F5-4BCC-A6F6-509E04A1CBA6}" type="presParOf" srcId="{92634804-B9B2-4CFA-8C5A-03AA63401982}" destId="{CC80C20F-264A-4D36-B4CE-B3DAB8E0C51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49A0CA-0733-4232-9411-937B25FD199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34D7C-86A9-4473-8941-3703952DCEEE}">
      <dgm:prSet custT="1"/>
      <dgm:spPr/>
      <dgm:t>
        <a:bodyPr/>
        <a:lstStyle/>
        <a:p>
          <a:pPr rtl="0"/>
          <a:r>
            <a:rPr lang="ru-RU" sz="2400" b="1" i="0" baseline="0" dirty="0" smtClean="0">
              <a:latin typeface="Century Gothic" pitchFamily="34" charset="0"/>
            </a:rPr>
            <a:t>- </a:t>
          </a:r>
          <a:r>
            <a:rPr lang="ru-RU" sz="2400" b="1" i="0" baseline="0" dirty="0" smtClean="0">
              <a:latin typeface="Century Gothic" pitchFamily="34" charset="0"/>
            </a:rPr>
            <a:t>4 этап – прогноз </a:t>
          </a:r>
          <a:r>
            <a:rPr lang="ru-RU" sz="2400" b="1" i="0" baseline="0" dirty="0" smtClean="0">
              <a:latin typeface="Century Gothic" pitchFamily="34" charset="0"/>
            </a:rPr>
            <a:t>дальнейшего развития,  управленческое </a:t>
          </a:r>
          <a:r>
            <a:rPr lang="ru-RU" sz="2400" b="1" i="0" baseline="0" dirty="0" smtClean="0">
              <a:latin typeface="Century Gothic" pitchFamily="34" charset="0"/>
            </a:rPr>
            <a:t>решение, адресные рекомендации</a:t>
          </a:r>
          <a:endParaRPr lang="ru-RU" sz="2400" b="1" i="0" baseline="0" dirty="0">
            <a:latin typeface="Century Gothic" pitchFamily="34" charset="0"/>
          </a:endParaRPr>
        </a:p>
      </dgm:t>
    </dgm:pt>
    <dgm:pt modelId="{91BF1F7B-C35A-46C6-BCB9-9CE3C86CFF02}" type="parTrans" cxnId="{ED8F505E-4D85-4111-8A3C-28BD729A0DB6}">
      <dgm:prSet/>
      <dgm:spPr/>
      <dgm:t>
        <a:bodyPr/>
        <a:lstStyle/>
        <a:p>
          <a:endParaRPr lang="ru-RU"/>
        </a:p>
      </dgm:t>
    </dgm:pt>
    <dgm:pt modelId="{EB3607C6-6426-403D-B9D9-0F5347B40256}" type="sibTrans" cxnId="{ED8F505E-4D85-4111-8A3C-28BD729A0DB6}">
      <dgm:prSet/>
      <dgm:spPr/>
      <dgm:t>
        <a:bodyPr/>
        <a:lstStyle/>
        <a:p>
          <a:endParaRPr lang="ru-RU"/>
        </a:p>
      </dgm:t>
    </dgm:pt>
    <dgm:pt modelId="{660F447D-32F5-41A1-9FEA-77F0FAFA1583}" type="pres">
      <dgm:prSet presAssocID="{7E49A0CA-0733-4232-9411-937B25FD199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FA139F-E1CE-459A-A843-EC9E12ABAC61}" type="pres">
      <dgm:prSet presAssocID="{BAE34D7C-86A9-4473-8941-3703952DCEEE}" presName="horFlow" presStyleCnt="0"/>
      <dgm:spPr/>
    </dgm:pt>
    <dgm:pt modelId="{2AB091A2-2B32-4CEF-9EE6-BAE751B8DE78}" type="pres">
      <dgm:prSet presAssocID="{BAE34D7C-86A9-4473-8941-3703952DCEEE}" presName="bigChev" presStyleLbl="node1" presStyleIdx="0" presStyleCnt="1" custScaleX="250370" custScaleY="194399" custLinFactNeighborX="-10051" custLinFactNeighborY="-2693"/>
      <dgm:spPr/>
      <dgm:t>
        <a:bodyPr/>
        <a:lstStyle/>
        <a:p>
          <a:endParaRPr lang="ru-RU"/>
        </a:p>
      </dgm:t>
    </dgm:pt>
  </dgm:ptLst>
  <dgm:cxnLst>
    <dgm:cxn modelId="{2EB0D470-BBD6-409B-991B-3917752F6275}" type="presOf" srcId="{BAE34D7C-86A9-4473-8941-3703952DCEEE}" destId="{2AB091A2-2B32-4CEF-9EE6-BAE751B8DE78}" srcOrd="0" destOrd="0" presId="urn:microsoft.com/office/officeart/2005/8/layout/lProcess3"/>
    <dgm:cxn modelId="{43CA22D6-08E5-499E-84FA-4A1C1D402DDC}" type="presOf" srcId="{7E49A0CA-0733-4232-9411-937B25FD199C}" destId="{660F447D-32F5-41A1-9FEA-77F0FAFA1583}" srcOrd="0" destOrd="0" presId="urn:microsoft.com/office/officeart/2005/8/layout/lProcess3"/>
    <dgm:cxn modelId="{ED8F505E-4D85-4111-8A3C-28BD729A0DB6}" srcId="{7E49A0CA-0733-4232-9411-937B25FD199C}" destId="{BAE34D7C-86A9-4473-8941-3703952DCEEE}" srcOrd="0" destOrd="0" parTransId="{91BF1F7B-C35A-46C6-BCB9-9CE3C86CFF02}" sibTransId="{EB3607C6-6426-403D-B9D9-0F5347B40256}"/>
    <dgm:cxn modelId="{05B53963-CD10-4207-A61F-5D9C5004710D}" type="presParOf" srcId="{660F447D-32F5-41A1-9FEA-77F0FAFA1583}" destId="{C5FA139F-E1CE-459A-A843-EC9E12ABAC61}" srcOrd="0" destOrd="0" presId="urn:microsoft.com/office/officeart/2005/8/layout/lProcess3"/>
    <dgm:cxn modelId="{EBCFCD6C-873E-4BA8-93B6-E9D59C551896}" type="presParOf" srcId="{C5FA139F-E1CE-459A-A843-EC9E12ABAC61}" destId="{2AB091A2-2B32-4CEF-9EE6-BAE751B8DE7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DBF896-EA41-40F1-BC29-A1CC9D8D2838}">
      <dsp:nvSpPr>
        <dsp:cNvPr id="0" name=""/>
        <dsp:cNvSpPr/>
      </dsp:nvSpPr>
      <dsp:spPr>
        <a:xfrm>
          <a:off x="10776" y="2380"/>
          <a:ext cx="9251794" cy="23609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>
              <a:latin typeface="Century Gothic" pitchFamily="34" charset="0"/>
            </a:rPr>
            <a:t>-1 этап </a:t>
          </a:r>
          <a:r>
            <a:rPr lang="ru-RU" sz="2400" b="1" i="0" kern="1200" baseline="0" dirty="0" smtClean="0">
              <a:latin typeface="Century Gothic" pitchFamily="34" charset="0"/>
            </a:rPr>
            <a:t>- анализ деятельности, определение задач, планирование изучения качества образовательной деятельности, создание рабочей группы, определение уровней, подбор видов контроля, методик изучения деятельности </a:t>
          </a:r>
          <a:endParaRPr lang="ru-RU" sz="2400" b="1" i="0" kern="1200" baseline="0" dirty="0">
            <a:latin typeface="Century Gothic" pitchFamily="34" charset="0"/>
          </a:endParaRPr>
        </a:p>
      </dsp:txBody>
      <dsp:txXfrm>
        <a:off x="10776" y="2380"/>
        <a:ext cx="9251794" cy="23609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163001-B395-430C-997F-0B4FAF1C6A32}">
      <dsp:nvSpPr>
        <dsp:cNvPr id="0" name=""/>
        <dsp:cNvSpPr/>
      </dsp:nvSpPr>
      <dsp:spPr>
        <a:xfrm>
          <a:off x="0" y="348175"/>
          <a:ext cx="8895464" cy="26085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itchFamily="34" charset="0"/>
            </a:rPr>
            <a:t>- </a:t>
          </a:r>
          <a:r>
            <a:rPr lang="ru-RU" sz="2400" b="1" kern="1200" dirty="0" smtClean="0">
              <a:latin typeface="Century Gothic" pitchFamily="34" charset="0"/>
            </a:rPr>
            <a:t>2 этап </a:t>
          </a:r>
          <a:r>
            <a:rPr lang="ru-RU" sz="2400" b="1" kern="1200" dirty="0" smtClean="0">
              <a:latin typeface="Century Gothic" pitchFamily="34" charset="0"/>
            </a:rPr>
            <a:t>– издание распорядительного акта об изучении направлений деятельности, проведение контрольных мероприятий, практического сбора информации</a:t>
          </a:r>
          <a:endParaRPr lang="ru-RU" sz="2400" kern="1200" dirty="0">
            <a:latin typeface="Century Gothic" pitchFamily="34" charset="0"/>
          </a:endParaRPr>
        </a:p>
      </dsp:txBody>
      <dsp:txXfrm>
        <a:off x="0" y="348175"/>
        <a:ext cx="8895464" cy="26085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80C20F-264A-4D36-B4CE-B3DAB8E0C516}">
      <dsp:nvSpPr>
        <dsp:cNvPr id="0" name=""/>
        <dsp:cNvSpPr/>
      </dsp:nvSpPr>
      <dsp:spPr>
        <a:xfrm>
          <a:off x="330289" y="0"/>
          <a:ext cx="8768762" cy="2768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>
              <a:latin typeface="Century Gothic" pitchFamily="34" charset="0"/>
            </a:rPr>
            <a:t>- </a:t>
          </a:r>
          <a:r>
            <a:rPr lang="ru-RU" sz="2400" b="1" i="0" kern="1200" baseline="0" dirty="0" smtClean="0">
              <a:latin typeface="Century Gothic" pitchFamily="34" charset="0"/>
            </a:rPr>
            <a:t>3 этап </a:t>
          </a:r>
          <a:r>
            <a:rPr lang="ru-RU" sz="2400" b="1" i="0" kern="1200" baseline="0" dirty="0" smtClean="0">
              <a:latin typeface="Century Gothic" pitchFamily="34" charset="0"/>
            </a:rPr>
            <a:t>- анализ полученной информации, систематизация данных,  выводы, составление </a:t>
          </a:r>
          <a:r>
            <a:rPr lang="ru-RU" sz="2400" b="1" i="0" kern="1200" baseline="0" dirty="0" smtClean="0">
              <a:latin typeface="Century Gothic" pitchFamily="34" charset="0"/>
            </a:rPr>
            <a:t>аналитической </a:t>
          </a:r>
          <a:r>
            <a:rPr lang="ru-RU" sz="2400" b="1" i="0" kern="1200" baseline="0" dirty="0" smtClean="0">
              <a:latin typeface="Century Gothic" pitchFamily="34" charset="0"/>
            </a:rPr>
            <a:t>справки</a:t>
          </a:r>
          <a:endParaRPr lang="ru-RU" sz="2400" b="1" i="0" kern="1200" baseline="0" dirty="0">
            <a:latin typeface="Century Gothic" pitchFamily="34" charset="0"/>
          </a:endParaRPr>
        </a:p>
      </dsp:txBody>
      <dsp:txXfrm>
        <a:off x="330289" y="0"/>
        <a:ext cx="8768762" cy="276832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091A2-2B32-4CEF-9EE6-BAE751B8DE78}">
      <dsp:nvSpPr>
        <dsp:cNvPr id="0" name=""/>
        <dsp:cNvSpPr/>
      </dsp:nvSpPr>
      <dsp:spPr>
        <a:xfrm>
          <a:off x="0" y="0"/>
          <a:ext cx="8734246" cy="27126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 smtClean="0">
              <a:latin typeface="Century Gothic" pitchFamily="34" charset="0"/>
            </a:rPr>
            <a:t>- </a:t>
          </a:r>
          <a:r>
            <a:rPr lang="ru-RU" sz="2400" b="1" i="0" kern="1200" baseline="0" dirty="0" smtClean="0">
              <a:latin typeface="Century Gothic" pitchFamily="34" charset="0"/>
            </a:rPr>
            <a:t>4 этап – прогноз </a:t>
          </a:r>
          <a:r>
            <a:rPr lang="ru-RU" sz="2400" b="1" i="0" kern="1200" baseline="0" dirty="0" smtClean="0">
              <a:latin typeface="Century Gothic" pitchFamily="34" charset="0"/>
            </a:rPr>
            <a:t>дальнейшего развития,  управленческое </a:t>
          </a:r>
          <a:r>
            <a:rPr lang="ru-RU" sz="2400" b="1" i="0" kern="1200" baseline="0" dirty="0" smtClean="0">
              <a:latin typeface="Century Gothic" pitchFamily="34" charset="0"/>
            </a:rPr>
            <a:t>решение, адресные рекомендации</a:t>
          </a:r>
          <a:endParaRPr lang="ru-RU" sz="2400" b="1" i="0" kern="1200" baseline="0" dirty="0">
            <a:latin typeface="Century Gothic" pitchFamily="34" charset="0"/>
          </a:endParaRPr>
        </a:p>
      </dsp:txBody>
      <dsp:txXfrm>
        <a:off x="0" y="0"/>
        <a:ext cx="8734246" cy="2712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647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502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65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2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74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09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07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15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559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342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04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F97CF-F10C-4539-A447-821B6F51B2FB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1E52-BF66-4CF2-95FF-9E2BC2D5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65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43584" y="227925"/>
            <a:ext cx="10948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ШКОЛА РУКОВОДИТЕЛЯ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3584" y="5835888"/>
            <a:ext cx="10920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20 декабря 2022 г.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3856" y="1840845"/>
            <a:ext cx="109209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Мониторинг качества образовательной деятельности в ДОО в рамках ВСОКО</a:t>
            </a:r>
            <a:endParaRPr lang="ru-RU" sz="4400" b="1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9432" y="4071096"/>
            <a:ext cx="7217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Тимошевская Ольга Александровна,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заведующий МАДОУ детский сад №38</a:t>
            </a:r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7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43584" y="227925"/>
            <a:ext cx="10948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ШКОЛА РУКОВОДИТЕЛЯ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3584" y="5835888"/>
            <a:ext cx="10920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20 декабря 2022 г.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3856" y="1840845"/>
            <a:ext cx="109209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Мониторинг качества образовательной деятельности в ДОО в рамках ВСОКО</a:t>
            </a:r>
            <a:endParaRPr lang="ru-RU" sz="4400" b="1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9432" y="4071096"/>
            <a:ext cx="7217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Тимошевская Ольга Александровна,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заведующий МАДОУ детский сад №38</a:t>
            </a:r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7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03717" y="378823"/>
            <a:ext cx="1022721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Согласно Концепции МКДО определены следующие области качества:</a:t>
            </a:r>
          </a:p>
          <a:p>
            <a:endParaRPr lang="ru-RU" sz="28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1"/>
                </a:solidFill>
                <a:latin typeface="Century Gothic" pitchFamily="34" charset="0"/>
              </a:rPr>
              <a:t>Образовательные ориентиры. 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1"/>
                </a:solidFill>
                <a:latin typeface="Century Gothic" pitchFamily="34" charset="0"/>
              </a:rPr>
              <a:t>Образовательная программа. 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1"/>
                </a:solidFill>
                <a:latin typeface="Century Gothic" pitchFamily="34" charset="0"/>
              </a:rPr>
              <a:t>Содержание образовательной деятельности. 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1"/>
                </a:solidFill>
                <a:latin typeface="Century Gothic" pitchFamily="34" charset="0"/>
              </a:rPr>
              <a:t>Образовательный процесс. 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1"/>
                </a:solidFill>
                <a:latin typeface="Century Gothic" pitchFamily="34" charset="0"/>
              </a:rPr>
              <a:t>Образовательные условия. 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1"/>
                </a:solidFill>
                <a:latin typeface="Century Gothic" pitchFamily="34" charset="0"/>
              </a:rPr>
              <a:t>Условия получения дошкольного образования лицами с ограниченными возможностями здоровья и инвалидами. 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1"/>
                </a:solidFill>
                <a:latin typeface="Century Gothic" pitchFamily="34" charset="0"/>
              </a:rPr>
              <a:t>Взаимодействие с родителями. 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1"/>
                </a:solidFill>
                <a:latin typeface="Century Gothic" pitchFamily="34" charset="0"/>
              </a:rPr>
              <a:t>Здоровье, безопасность и повседневный уход. </a:t>
            </a:r>
          </a:p>
          <a:p>
            <a:pPr marL="514350" indent="-514350">
              <a:buFontTx/>
              <a:buAutoNum type="arabicPeriod"/>
            </a:pPr>
            <a:r>
              <a:rPr lang="ru-RU" sz="2600" dirty="0" smtClean="0">
                <a:solidFill>
                  <a:schemeClr val="bg1"/>
                </a:solidFill>
                <a:latin typeface="Century Gothic" pitchFamily="34" charset="0"/>
              </a:rPr>
              <a:t>Управление и развитие.</a:t>
            </a:r>
            <a:r>
              <a:rPr lang="ru-RU" sz="2600" dirty="0" smtClean="0"/>
              <a:t> </a:t>
            </a:r>
            <a:endParaRPr lang="ru-RU" sz="260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78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90057" y="769257"/>
            <a:ext cx="939219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Объекты мониторинга качества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образовательной деятельности: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 </a:t>
            </a:r>
            <a:r>
              <a:rPr lang="ru-RU" sz="2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качество результатов образовательной деятельности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 качество содержания педагогического процесса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 качество условий образовательной деятельности</a:t>
            </a:r>
            <a:endParaRPr lang="ru-RU" sz="2600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78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89649" y="1083213"/>
            <a:ext cx="1007246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Century Gothic" pitchFamily="34" charset="0"/>
              </a:rPr>
              <a:t>Качество результатов деятельности дошкольной организации включает: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 всестороннее развитие детей раннего и дошкольного возраста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 охрана жизни и укрепление здоровья  воспитанников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 взаимодействие с семьями воспитанников 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78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566204" y="511019"/>
            <a:ext cx="9814560" cy="5560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Качество педагогического процесса, реализуемого в дошкольной организации  включает: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— качество образовательной деятельности, осуществляемой в процессе организации различных видов детской деятельности и в ходе режимных моментов;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— качество организации самостоятельной деятельности дошкольников;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— качество взаимодействия с родителями воспитанников.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78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944915" y="1016001"/>
            <a:ext cx="96955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Качество условий деятельности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дошкольной организации  включает:</a:t>
            </a:r>
          </a:p>
          <a:p>
            <a:endParaRPr lang="ru-RU" sz="28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 - 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профессиональную компетентность педагогических кадров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 предметно-пространственную среду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</a:rPr>
              <a:t>медико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 - социальные условия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 использование ИКТ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</a:rPr>
              <a:t> материально-техническая базу</a:t>
            </a: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78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9" name="Схема 8"/>
          <p:cNvGraphicFramePr/>
          <p:nvPr/>
        </p:nvGraphicFramePr>
        <p:xfrm>
          <a:off x="1945361" y="627016"/>
          <a:ext cx="9262571" cy="236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2299399" y="3291840"/>
          <a:ext cx="8895470" cy="330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84978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2" name="Схема 21"/>
          <p:cNvGraphicFramePr/>
          <p:nvPr/>
        </p:nvGraphicFramePr>
        <p:xfrm>
          <a:off x="1987564" y="548640"/>
          <a:ext cx="9272618" cy="2769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Схема 23"/>
          <p:cNvGraphicFramePr/>
          <p:nvPr/>
        </p:nvGraphicFramePr>
        <p:xfrm>
          <a:off x="2364377" y="3814355"/>
          <a:ext cx="9183189" cy="271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84978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81158" y="148837"/>
            <a:ext cx="184731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b="1" dirty="0" smtClean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  <a:p>
            <a:endParaRPr lang="ru-RU" sz="2800" b="1" dirty="0" smtClean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  <a:p>
            <a:endParaRPr lang="ru-RU" sz="2800" b="1" dirty="0" smtClean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  <a:p>
            <a:endParaRPr lang="ru-RU" sz="1600" dirty="0">
              <a:solidFill>
                <a:schemeClr val="bg1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26" name="Picture 2" descr="C:\Users\ДС-№33\Desktop\Школа руководителя\карта (pdf.io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3030" y="0"/>
            <a:ext cx="494755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49782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300</Words>
  <Application>Microsoft Office PowerPoint</Application>
  <PresentationFormat>Произвольный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ДС-№33</cp:lastModifiedBy>
  <cp:revision>30</cp:revision>
  <dcterms:created xsi:type="dcterms:W3CDTF">2022-12-09T06:17:35Z</dcterms:created>
  <dcterms:modified xsi:type="dcterms:W3CDTF">2022-12-19T07:18:45Z</dcterms:modified>
</cp:coreProperties>
</file>